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60" r:id="rId10"/>
    <p:sldId id="261" r:id="rId11"/>
    <p:sldId id="263" r:id="rId12"/>
    <p:sldId id="264" r:id="rId13"/>
    <p:sldId id="262" r:id="rId14"/>
    <p:sldId id="265" r:id="rId15"/>
    <p:sldId id="266" r:id="rId16"/>
    <p:sldId id="270" r:id="rId17"/>
    <p:sldId id="268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6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8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796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886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9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7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3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7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1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12.02.2021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8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dom_rebenka@mail.ru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6791" y="2204864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1252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Особенности работы </a:t>
            </a:r>
            <a:r>
              <a:rPr lang="ru-RU" sz="3200" b="1" dirty="0" smtClean="0">
                <a:solidFill>
                  <a:srgbClr val="21252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«трудными» </a:t>
            </a:r>
            <a:r>
              <a:rPr lang="ru-RU" sz="3200" b="1" dirty="0">
                <a:solidFill>
                  <a:srgbClr val="21252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подростками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6" y="260648"/>
            <a:ext cx="64738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99" y="41117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 по работе с семьей</a:t>
            </a:r>
          </a:p>
          <a:p>
            <a:pPr algn="ctr"/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Алла </a:t>
            </a:r>
            <a:r>
              <a:rPr lang="ru-RU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Жановна</a:t>
            </a:r>
            <a:endParaRPr lang="ru-RU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9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Москва </a:t>
            </a:r>
          </a:p>
          <a:p>
            <a:pPr algn="ctr"/>
            <a:r>
              <a:rPr lang="ru-RU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59B0B9">
                    <a:lumMod val="50000"/>
                  </a:srgbClr>
                </a:solidFill>
                <a:latin typeface="Tahoma"/>
              </a:rPr>
              <a:t>Основные факторы, способствующие наступлению беременности у несовершеннолетних</a:t>
            </a:r>
            <a:r>
              <a:rPr lang="ru-RU" dirty="0" smtClean="0">
                <a:solidFill>
                  <a:srgbClr val="59B0B9">
                    <a:lumMod val="50000"/>
                  </a:srgbClr>
                </a:solidFill>
                <a:latin typeface="Tahoma"/>
              </a:rPr>
              <a:t>:</a:t>
            </a:r>
          </a:p>
          <a:p>
            <a:pPr algn="just" fontAlgn="base"/>
            <a:endParaRPr lang="ru-RU" dirty="0">
              <a:solidFill>
                <a:srgbClr val="59B0B9">
                  <a:lumMod val="50000"/>
                </a:srgbClr>
              </a:solidFill>
              <a:latin typeface="Tahoma"/>
            </a:endParaRP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505050"/>
                </a:solidFill>
                <a:latin typeface="Tahoma"/>
              </a:rPr>
              <a:t>Половое </a:t>
            </a:r>
            <a:r>
              <a:rPr lang="ru-RU" dirty="0" smtClean="0">
                <a:solidFill>
                  <a:srgbClr val="505050"/>
                </a:solidFill>
                <a:latin typeface="Tahoma"/>
              </a:rPr>
              <a:t>воспитание (вернее – его отсутствие)</a:t>
            </a:r>
            <a:endParaRPr lang="ru-RU" dirty="0">
              <a:solidFill>
                <a:srgbClr val="505050"/>
              </a:solidFill>
              <a:latin typeface="Tahoma"/>
            </a:endParaRP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505050"/>
                </a:solidFill>
                <a:latin typeface="Tahoma"/>
              </a:rPr>
              <a:t>Сексуальная </a:t>
            </a:r>
            <a:r>
              <a:rPr lang="ru-RU" dirty="0" err="1" smtClean="0">
                <a:solidFill>
                  <a:srgbClr val="505050"/>
                </a:solidFill>
                <a:latin typeface="Tahoma"/>
              </a:rPr>
              <a:t>раскрепощенность</a:t>
            </a:r>
            <a:endParaRPr lang="ru-RU" dirty="0" smtClean="0">
              <a:solidFill>
                <a:srgbClr val="505050"/>
              </a:solidFill>
              <a:latin typeface="Tahoma"/>
            </a:endParaRP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505050"/>
                </a:solidFill>
                <a:latin typeface="Tahoma"/>
              </a:rPr>
              <a:t>Вопросы </a:t>
            </a:r>
            <a:r>
              <a:rPr lang="ru-RU" dirty="0" smtClean="0">
                <a:solidFill>
                  <a:srgbClr val="505050"/>
                </a:solidFill>
                <a:latin typeface="Tahoma"/>
              </a:rPr>
              <a:t>контрацепции</a:t>
            </a:r>
          </a:p>
          <a:p>
            <a:pPr fontAlgn="base">
              <a:buFont typeface="Arial"/>
              <a:buChar char="•"/>
            </a:pPr>
            <a:r>
              <a:rPr lang="ru-RU" dirty="0" smtClean="0">
                <a:solidFill>
                  <a:srgbClr val="505050"/>
                </a:solidFill>
                <a:latin typeface="Tahoma"/>
              </a:rPr>
              <a:t>Насилие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rgbClr val="505050"/>
                </a:solidFill>
                <a:latin typeface="Tahoma"/>
              </a:rPr>
              <a:t>Социальное и экономическое </a:t>
            </a:r>
            <a:r>
              <a:rPr lang="ru-RU" dirty="0" smtClean="0">
                <a:solidFill>
                  <a:srgbClr val="505050"/>
                </a:solidFill>
                <a:latin typeface="Tahoma"/>
              </a:rPr>
              <a:t>положение</a:t>
            </a:r>
          </a:p>
          <a:p>
            <a:pPr algn="just" fontAlgn="base">
              <a:buFont typeface="Arial"/>
              <a:buChar char="•"/>
            </a:pPr>
            <a:r>
              <a:rPr lang="ru-RU" dirty="0" smtClean="0">
                <a:solidFill>
                  <a:srgbClr val="505050"/>
                </a:solidFill>
                <a:latin typeface="Tahoma"/>
              </a:rPr>
              <a:t>Романтичный </a:t>
            </a:r>
            <a:r>
              <a:rPr lang="ru-RU" dirty="0">
                <a:solidFill>
                  <a:srgbClr val="505050"/>
                </a:solidFill>
                <a:latin typeface="Tahoma"/>
              </a:rPr>
              <a:t>возраст, желание любить и быть </a:t>
            </a:r>
            <a:r>
              <a:rPr lang="ru-RU" dirty="0" smtClean="0">
                <a:solidFill>
                  <a:srgbClr val="505050"/>
                </a:solidFill>
                <a:latin typeface="Tahoma"/>
              </a:rPr>
              <a:t>любимой.</a:t>
            </a:r>
            <a:endParaRPr lang="ru-RU" dirty="0">
              <a:solidFill>
                <a:srgbClr val="505050"/>
              </a:solidFill>
              <a:latin typeface="Tahom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9764"/>
            <a:ext cx="4982666" cy="33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222222"/>
                </a:solidFill>
                <a:latin typeface="Tahoma"/>
              </a:rPr>
              <a:t>Психологическая неготовность девочки к материнству либо заставляет ее отказаться от ребенка еще в роддоме, либо полностью устраниться от его воспитания. Такой ребенок воспринимается юной матерью живым упреком и растет в отсутствии любви и ласки.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222222"/>
                </a:solidFill>
                <a:latin typeface="Tahoma"/>
              </a:rPr>
              <a:t>Важную </a:t>
            </a:r>
            <a:r>
              <a:rPr lang="ru-RU" dirty="0">
                <a:solidFill>
                  <a:srgbClr val="222222"/>
                </a:solidFill>
                <a:latin typeface="Tahoma"/>
              </a:rPr>
              <a:t>роль в оказании психологической помощи и поддержки может сыграть взрослый </a:t>
            </a:r>
            <a:r>
              <a:rPr lang="ru-RU" dirty="0" smtClean="0">
                <a:solidFill>
                  <a:srgbClr val="222222"/>
                </a:solidFill>
                <a:latin typeface="Tahoma"/>
              </a:rPr>
              <a:t>человек.</a:t>
            </a:r>
            <a:endParaRPr lang="ru-RU" dirty="0">
              <a:solidFill>
                <a:srgbClr val="222222"/>
              </a:solidFill>
              <a:latin typeface="Tahom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80" y="2780928"/>
            <a:ext cx="4714056" cy="341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5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25" y="197346"/>
            <a:ext cx="84605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336699"/>
                </a:solidFill>
                <a:latin typeface="Tahoma"/>
              </a:rPr>
              <a:t>Вынашивание беременности и </a:t>
            </a:r>
            <a:r>
              <a:rPr lang="ru-RU" b="1" dirty="0" smtClean="0">
                <a:solidFill>
                  <a:srgbClr val="336699"/>
                </a:solidFill>
                <a:latin typeface="Tahoma"/>
              </a:rPr>
              <a:t>роды</a:t>
            </a:r>
          </a:p>
          <a:p>
            <a:pPr fontAlgn="base"/>
            <a:endParaRPr lang="ru-RU" dirty="0">
              <a:solidFill>
                <a:srgbClr val="336699"/>
              </a:solidFill>
              <a:latin typeface="Tahoma"/>
            </a:endParaRPr>
          </a:p>
          <a:p>
            <a:pPr algn="just" fontAlgn="base"/>
            <a:r>
              <a:rPr lang="ru-RU" dirty="0">
                <a:solidFill>
                  <a:srgbClr val="222222"/>
                </a:solidFill>
                <a:latin typeface="Tahoma"/>
              </a:rPr>
              <a:t>Большинство девочек – подростков решаются на сохранение беременности и рождение ребенка. В</a:t>
            </a:r>
            <a:r>
              <a:rPr lang="ru-RU" dirty="0" smtClean="0">
                <a:solidFill>
                  <a:srgbClr val="222222"/>
                </a:solidFill>
                <a:latin typeface="Tahoma"/>
              </a:rPr>
              <a:t>ынашивание </a:t>
            </a:r>
            <a:r>
              <a:rPr lang="ru-RU" dirty="0">
                <a:solidFill>
                  <a:srgbClr val="222222"/>
                </a:solidFill>
                <a:latin typeface="Tahoma"/>
              </a:rPr>
              <a:t>беременности и последующие роды у юных первородящих также имеют подводные камни. Беременность заставляет функционировать организм женщины в усиленном режиме, а если будущая мама имела какие-либо проблемы со здоровьем до ее наступления, они обязательно проявятся в период вынашивания и осложнят течение и беременности, и родов. У несовершеннолетней женщины организм еще не достиг общей и половой зрелости, а повышенная нагрузка на все органы и системы провоцирует осложненное течение </a:t>
            </a:r>
            <a:r>
              <a:rPr lang="ru-RU" dirty="0" err="1">
                <a:solidFill>
                  <a:srgbClr val="222222"/>
                </a:solidFill>
                <a:latin typeface="Tahoma"/>
              </a:rPr>
              <a:t>гестационного</a:t>
            </a:r>
            <a:r>
              <a:rPr lang="ru-RU" dirty="0">
                <a:solidFill>
                  <a:srgbClr val="222222"/>
                </a:solidFill>
                <a:latin typeface="Tahoma"/>
              </a:rPr>
              <a:t> периода (срок, проведенный малышом в утробе матери с зачатия до родов</a:t>
            </a:r>
            <a:r>
              <a:rPr lang="ru-RU" dirty="0" smtClean="0">
                <a:solidFill>
                  <a:srgbClr val="222222"/>
                </a:solidFill>
                <a:latin typeface="Tahoma"/>
              </a:rPr>
              <a:t>) и родов.</a:t>
            </a:r>
            <a:endParaRPr lang="ru-RU" dirty="0">
              <a:solidFill>
                <a:srgbClr val="222222"/>
              </a:solidFill>
              <a:latin typeface="Tahoma"/>
            </a:endParaRPr>
          </a:p>
        </p:txBody>
      </p:sp>
      <p:pic>
        <p:nvPicPr>
          <p:cNvPr id="2050" name="Picture 2" descr="https://o-krohe.ru/images/article/orig/2019/01/beremennost-po-nedelyam-ot-oshchushchenij-do-razvitiya-kroh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0665"/>
            <a:ext cx="3658838" cy="26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52" y="3890665"/>
            <a:ext cx="3605603" cy="26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8138" y="242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подход в работе с юными беременными девушками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молодыми мамами: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404664"/>
            <a:ext cx="8136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Главной целью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«трудными» подростками является комплексный индивидуальный подход в создании условий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самоопределения, самореализации и саморазвития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воспитанниц, приобщение подростков к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мировой, отечественной,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культуре, включение их в творчество.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mir-s3-cdn-cf.behance.net/project_modules/fs/58993236417929.5721e20b313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11" y="2060848"/>
            <a:ext cx="6406466" cy="45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407" y="248118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Резюме: 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«трудных» подростков в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условиях  нестабильного  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общества, на сегодняшний день,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становится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более  актуальной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 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напрямую  затрагивает  значительные 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растет количество подростков из семей, которые оказываются в социальных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настолько глобальна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ее решения   требует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участия всего общества и самих родителей, включая социальные институты;</a:t>
            </a:r>
          </a:p>
          <a:p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привлекать к работе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негосударственные некоммерческие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 и объединения, которые имеют программы или направленность по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ресоциализации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социализации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«трудных» подростков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с выпускницами нашего учреждения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их дальнейшее сопровождение специалистами районных ОСЗН, ЦССВ,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ЦСПСиД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ООиП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роддомами, и женскими консультациями</a:t>
            </a:r>
          </a:p>
        </p:txBody>
      </p:sp>
      <p:pic>
        <p:nvPicPr>
          <p:cNvPr id="1026" name="Picture 2" descr="https://sc02.alicdn.com/kf/HTB1Jt3EklsmBKNjSZFFq6AT9VXaT/222521058/HTB1Jt3EklsmBKNjSZFFq6AT9VX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89" y="4437112"/>
            <a:ext cx="2892603" cy="20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1111"/>
                </a:solidFill>
                <a:latin typeface="Montserrat"/>
              </a:rPr>
              <a:t>Заключение</a:t>
            </a:r>
          </a:p>
          <a:p>
            <a:endParaRPr lang="ru-RU" b="1" dirty="0">
              <a:solidFill>
                <a:srgbClr val="111111"/>
              </a:solidFill>
              <a:latin typeface="Montserrat"/>
            </a:endParaRPr>
          </a:p>
          <a:p>
            <a:pPr algn="just"/>
            <a:r>
              <a:rPr lang="ru-RU" dirty="0">
                <a:solidFill>
                  <a:srgbClr val="111111"/>
                </a:solidFill>
                <a:latin typeface="Montserrat"/>
              </a:rPr>
              <a:t>Простого взросления не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бывает. Главное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в этот период – не оставить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подростка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( а ведь он еще ребенок) одного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. Любой подросток нуждается в сопровождении доброго, умного, понимающего взрослого, который, взяв его за руку, пройдет с ним вместе самые сложные этапы взросления.</a:t>
            </a:r>
            <a:endParaRPr lang="ru-RU" dirty="0">
              <a:solidFill>
                <a:srgbClr val="111111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111111"/>
                </a:solidFill>
                <a:latin typeface="Montserrat"/>
              </a:rPr>
              <a:t>Когда-нибудь, подросток поймет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, что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своевременным разговором, действием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,  пониманием и терпением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мы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оградили его от плохой компании, помогли справиться с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комплексами и пр.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Т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ерпение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и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понимание –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 самые важные качества для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специалистов, работающих с «трудными» подростками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  в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социальной сфере.</a:t>
            </a:r>
            <a:endParaRPr lang="ru-RU" dirty="0">
              <a:solidFill>
                <a:srgbClr val="111111"/>
              </a:solidFill>
              <a:latin typeface="Montserra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71" y="4221088"/>
            <a:ext cx="3905538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581128"/>
            <a:ext cx="516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Контакты</a:t>
            </a:r>
            <a:r>
              <a:rPr lang="ru-RU" b="1" dirty="0" smtClean="0"/>
              <a:t>: </a:t>
            </a:r>
          </a:p>
          <a:p>
            <a:r>
              <a:rPr lang="ru-RU" dirty="0" smtClean="0"/>
              <a:t>Адрес: город Москва, ул. Нежинская, дом 10</a:t>
            </a:r>
          </a:p>
          <a:p>
            <a:r>
              <a:rPr lang="ru-RU" dirty="0" smtClean="0"/>
              <a:t>Тел. +7(495)442-2484; +7 (495)442-4085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b="1" dirty="0" smtClean="0">
                <a:hlinkClick r:id="rId2"/>
              </a:rPr>
              <a:t>dom_rebenka@mail.ru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22" y="374311"/>
            <a:ext cx="595591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25144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DEAE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solidFill>
                <a:srgbClr val="DEAE0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img.freepik.com/free-photo/_1157-2499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8640"/>
            <a:ext cx="6624736" cy="44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Филиал осуществляет свою деятельность во взаимодействии с различными государственными и негосударственными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организациями в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соответствии Регламентом, утвержденным Правительством г. Москвы (Приложение №3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 Постановлению Правительства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 Москвы от 26.12.2014 №829-ПП « О социальном обслуживании граждан в городе Москве»).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508518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Местонахождение </a:t>
            </a:r>
            <a:r>
              <a:rPr lang="ru-RU" b="1" dirty="0" smtClean="0">
                <a:solidFill>
                  <a:prstClr val="black"/>
                </a:solidFill>
              </a:rPr>
              <a:t>филиала: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119517</a:t>
            </a:r>
            <a:r>
              <a:rPr lang="ru-RU" b="1" dirty="0">
                <a:solidFill>
                  <a:prstClr val="black"/>
                </a:solidFill>
              </a:rPr>
              <a:t>, Москва, ул. Нежинская, д. 10</a:t>
            </a:r>
          </a:p>
        </p:txBody>
      </p:sp>
    </p:spTree>
    <p:extLst>
      <p:ext uri="{BB962C8B-B14F-4D97-AF65-F5344CB8AC3E}">
        <p14:creationId xmlns:p14="http://schemas.microsoft.com/office/powerpoint/2010/main" val="18382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ЦЕЛИ, ЗАДАЧИ ОСНОВНЫЕ НАПРАВЛЕНИЯ ДЕЯТЕЛЬНОСТИИ ФИЛИАЛА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625" y="1236619"/>
            <a:ext cx="7992888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buSzPts val="1200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Целями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 нашего учреждения является содействие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сопровождении беременности и родов молодым мамам и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казание им различных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видов социальной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помощи, обучение родительским компетенциям, а также создание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необходимых условий для обеспечения максимально полной социально-психологической реабилитации 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адаптации.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2" y="3573016"/>
            <a:ext cx="42306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0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buSzPts val="1200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Основными задачами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филиала является: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2737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- социальное обслуживание получателей услуг,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исходя из их категории, состояния здоровья, возраста, социального положения, и других обстоятельств, которые привели к ухудшению их жизнедеятельности.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344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buSzPts val="1200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Batang"/>
              </a:rPr>
              <a:t>- оказание необходимых социально-бытовых, социально-медицинских, социально-психологических, социально-педагогических, социально-правовых услуг, срочных социальных услуг в соответствии с назначением учреждения, а также осуществление социального сопровождения нуждающихся в социальной помощи, реабилитации и поддержке.</a:t>
            </a:r>
            <a:endParaRPr lang="ru-RU" sz="1100" dirty="0">
              <a:solidFill>
                <a:prstClr val="black"/>
              </a:solidFill>
              <a:latin typeface="Arial"/>
              <a:ea typeface="Batang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228" y="4869160"/>
            <a:ext cx="810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224" y="361280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обеспечение </a:t>
            </a:r>
            <a:r>
              <a:rPr lang="ru-RU" dirty="0">
                <a:solidFill>
                  <a:prstClr val="black"/>
                </a:solidFill>
              </a:rPr>
              <a:t>временного проживания в нормальных бытовых условиях с предоставлением бесплатного питания, одежды, обуви, других предметов первой необходимости, коммунальных услуг, медицинского обслуживания, должного ухода, возможности посещать образовательное учреждение или обучаться по индивидуальной программе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9228" y="5238492"/>
            <a:ext cx="8105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оказание </a:t>
            </a:r>
            <a:r>
              <a:rPr lang="ru-RU" dirty="0">
                <a:solidFill>
                  <a:prstClr val="black"/>
                </a:solidFill>
              </a:rPr>
              <a:t>психологической, </a:t>
            </a:r>
            <a:r>
              <a:rPr lang="ru-RU" dirty="0" err="1">
                <a:solidFill>
                  <a:prstClr val="black"/>
                </a:solidFill>
              </a:rPr>
              <a:t>психокоррекционной</a:t>
            </a:r>
            <a:r>
              <a:rPr lang="ru-RU" dirty="0">
                <a:solidFill>
                  <a:prstClr val="black"/>
                </a:solidFill>
              </a:rPr>
              <a:t> и иной помощи по ликвидации кризисной ситуации в семье и содействие в восстановлении социальных связей, сохранению биологической семьи, реализации права ребенка на проживание и воспитание в семье</a:t>
            </a:r>
          </a:p>
        </p:txBody>
      </p:sp>
    </p:spTree>
    <p:extLst>
      <p:ext uri="{BB962C8B-B14F-4D97-AF65-F5344CB8AC3E}">
        <p14:creationId xmlns:p14="http://schemas.microsoft.com/office/powerpoint/2010/main" val="33312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737" y="272725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2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содействие </a:t>
            </a:r>
            <a:r>
              <a:rPr lang="ru-RU" dirty="0">
                <a:solidFill>
                  <a:prstClr val="black"/>
                </a:solidFill>
              </a:rPr>
              <a:t>в развитии и воспитании детей в соответствии их </a:t>
            </a:r>
            <a:r>
              <a:rPr lang="ru-RU" dirty="0" smtClean="0">
                <a:solidFill>
                  <a:prstClr val="black"/>
                </a:solidFill>
              </a:rPr>
              <a:t>физическими </a:t>
            </a:r>
            <a:r>
              <a:rPr lang="ru-RU" dirty="0">
                <a:solidFill>
                  <a:prstClr val="black"/>
                </a:solidFill>
              </a:rPr>
              <a:t>и </a:t>
            </a:r>
            <a:r>
              <a:rPr lang="ru-RU" dirty="0" smtClean="0">
                <a:solidFill>
                  <a:prstClr val="black"/>
                </a:solidFill>
              </a:rPr>
              <a:t>умственными способностями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18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Содействие </a:t>
            </a:r>
            <a:r>
              <a:rPr lang="ru-RU" dirty="0">
                <a:solidFill>
                  <a:prstClr val="black"/>
                </a:solidFill>
              </a:rPr>
              <a:t>в вопросах профориентации </a:t>
            </a:r>
            <a:r>
              <a:rPr lang="ru-RU" dirty="0" smtClean="0">
                <a:solidFill>
                  <a:prstClr val="black"/>
                </a:solidFill>
              </a:rPr>
              <a:t>воспитанниц.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1443841"/>
            <a:ext cx="81811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Проведение </a:t>
            </a:r>
            <a:r>
              <a:rPr lang="ru-RU" dirty="0">
                <a:solidFill>
                  <a:prstClr val="black"/>
                </a:solidFill>
              </a:rPr>
              <a:t>профилактических мероприятий, направленных на недопущение семейного неблагополучия, социального сиротства, в рамках межведомственного взаимодействия и на основании договоров о социальном партнерстве с организациями социальной защиты населения, образования, здравоохранения, внутренних дел, службы занятости, органами опеки и попечительства, общественными объединениями и иными организациями.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3572226"/>
            <a:ext cx="846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Формирование </a:t>
            </a:r>
            <a:r>
              <a:rPr lang="ru-RU" dirty="0">
                <a:solidFill>
                  <a:prstClr val="black"/>
                </a:solidFill>
              </a:rPr>
              <a:t>и повышение уровня материнской </a:t>
            </a:r>
            <a:r>
              <a:rPr lang="ru-RU" dirty="0" smtClean="0">
                <a:solidFill>
                  <a:prstClr val="black"/>
                </a:solidFill>
              </a:rPr>
              <a:t>компетентности воспитанниц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18557"/>
            <a:ext cx="8181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Сопровождение </a:t>
            </a:r>
            <a:r>
              <a:rPr lang="ru-RU" dirty="0">
                <a:solidFill>
                  <a:prstClr val="black"/>
                </a:solidFill>
              </a:rPr>
              <a:t>несовершеннолетних беременных, совершеннолетних беременных до 23 лет  до родов и в послеродовой период.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5049554"/>
            <a:ext cx="8289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Дополнительное </a:t>
            </a:r>
            <a:r>
              <a:rPr lang="ru-RU" dirty="0">
                <a:solidFill>
                  <a:prstClr val="black"/>
                </a:solidFill>
              </a:rPr>
              <a:t>образование </a:t>
            </a:r>
            <a:r>
              <a:rPr lang="ru-RU" dirty="0" smtClean="0">
                <a:solidFill>
                  <a:prstClr val="black"/>
                </a:solidFill>
              </a:rPr>
              <a:t>воспитанниц нашего учреждения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Для достижения целей и решения задач 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 учреждения является: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258" y="6926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обслуживание </a:t>
            </a:r>
            <a:r>
              <a:rPr lang="ru-RU" dirty="0">
                <a:solidFill>
                  <a:prstClr val="black"/>
                </a:solidFill>
              </a:rPr>
              <a:t>несовершеннолетних беременных и несовершеннолетних матерей, беременных женщин и женщин с детьми,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770" y="141277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временное </a:t>
            </a:r>
            <a:r>
              <a:rPr lang="ru-RU" dirty="0">
                <a:solidFill>
                  <a:prstClr val="black"/>
                </a:solidFill>
              </a:rPr>
              <a:t>(на срок, определенный индивидуальной программой) </a:t>
            </a:r>
            <a:r>
              <a:rPr lang="ru-RU" dirty="0" smtClean="0">
                <a:solidFill>
                  <a:prstClr val="black"/>
                </a:solidFill>
              </a:rPr>
              <a:t>круглосуточное пребывание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58" y="2120253"/>
            <a:ext cx="8390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предоставление основных </a:t>
            </a:r>
            <a:r>
              <a:rPr lang="ru-RU" dirty="0">
                <a:solidFill>
                  <a:prstClr val="black"/>
                </a:solidFill>
              </a:rPr>
              <a:t>видов социальных услуг: социально-бытовых, социально-педагогических, социально-медицинских, социально-правовых, социально-трудовых, социально-психологических в соответствии с индивидуальной программой предоставления социальных </a:t>
            </a:r>
            <a:r>
              <a:rPr lang="ru-RU" dirty="0" smtClean="0">
                <a:solidFill>
                  <a:prstClr val="black"/>
                </a:solidFill>
              </a:rPr>
              <a:t>услуг.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87" y="3586493"/>
            <a:ext cx="6436017" cy="27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970" y="47667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Нашим учреждением предоставляются социальные услуги несовершеннолетним беременным, несовершеннолетним мамам </a:t>
            </a:r>
            <a:r>
              <a:rPr lang="ru-RU" sz="2000" dirty="0">
                <a:solidFill>
                  <a:prstClr val="black"/>
                </a:solidFill>
              </a:rPr>
              <a:t>с детьми, </a:t>
            </a:r>
            <a:r>
              <a:rPr lang="ru-RU" sz="2000" dirty="0" smtClean="0">
                <a:solidFill>
                  <a:prstClr val="black"/>
                </a:solidFill>
              </a:rPr>
              <a:t>беременным женщинам </a:t>
            </a:r>
            <a:r>
              <a:rPr lang="ru-RU" sz="2000" dirty="0">
                <a:solidFill>
                  <a:prstClr val="black"/>
                </a:solidFill>
              </a:rPr>
              <a:t>до 23 лет, </a:t>
            </a:r>
            <a:r>
              <a:rPr lang="ru-RU" sz="2000" dirty="0" smtClean="0">
                <a:solidFill>
                  <a:prstClr val="black"/>
                </a:solidFill>
              </a:rPr>
              <a:t>женщинам </a:t>
            </a:r>
            <a:r>
              <a:rPr lang="ru-RU" sz="2000" dirty="0">
                <a:solidFill>
                  <a:prstClr val="black"/>
                </a:solidFill>
              </a:rPr>
              <a:t>до 23 лет с детьми до 3 лет.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31" y="2132856"/>
            <a:ext cx="5928357" cy="444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9B0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  <a:r>
              <a:rPr lang="ru-RU" dirty="0">
                <a:solidFill>
                  <a:srgbClr val="59B0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подростковой беременности заставляет задуматься: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беременности в юном возрасте в РФ составляет 102 случая на 1000 женщин от 15 до 19 лет;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подростковой беременности в экономически развитых странах составляет 12 случаев на 1000 женщин 15 – 19-летнего возраста;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14 – 15% родов приходится на юных (15 – 19 лет) женщин;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30% случаев подростковая беременность завершается искусственным прерыванием;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56% подростковая беременность заканчивается родами;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14% беременность у юных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девушек прерывается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самопроизвольно (выкидыши);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год в России рожают примерно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15-летних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девочек;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в РФ происходят роды у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9000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16-летних и больше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30000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неполных 17 лет;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 60 – 69% родов у несовершеннолетних происходит вне брака;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ребенка оформляют 52 – 63% несовершеннолетних матерей (среди общего количества отказавшихся).</a:t>
            </a:r>
          </a:p>
        </p:txBody>
      </p:sp>
    </p:spTree>
    <p:extLst>
      <p:ext uri="{BB962C8B-B14F-4D97-AF65-F5344CB8AC3E}">
        <p14:creationId xmlns:p14="http://schemas.microsoft.com/office/powerpoint/2010/main" val="37042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60648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Подростковая беременность: проблемы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юной мамы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56" y="2204864"/>
            <a:ext cx="51022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943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Никто</dc:creator>
  <cp:lastModifiedBy>Дмитрий</cp:lastModifiedBy>
  <cp:revision>8</cp:revision>
  <dcterms:created xsi:type="dcterms:W3CDTF">2021-02-12T08:33:05Z</dcterms:created>
  <dcterms:modified xsi:type="dcterms:W3CDTF">2021-02-12T12:57:28Z</dcterms:modified>
</cp:coreProperties>
</file>